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notesMasterIdLst>
    <p:notesMasterId r:id="rId14"/>
  </p:notesMasterIdLst>
  <p:sldIdLst>
    <p:sldId id="256" r:id="rId2"/>
    <p:sldId id="258" r:id="rId3"/>
    <p:sldId id="282" r:id="rId4"/>
    <p:sldId id="259" r:id="rId5"/>
    <p:sldId id="278" r:id="rId6"/>
    <p:sldId id="261" r:id="rId7"/>
    <p:sldId id="277" r:id="rId8"/>
    <p:sldId id="279" r:id="rId9"/>
    <p:sldId id="280" r:id="rId10"/>
    <p:sldId id="281" r:id="rId11"/>
    <p:sldId id="27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634" autoAdjust="0"/>
  </p:normalViewPr>
  <p:slideViewPr>
    <p:cSldViewPr snapToGrid="0">
      <p:cViewPr varScale="1">
        <p:scale>
          <a:sx n="101" d="100"/>
          <a:sy n="101" d="100"/>
        </p:scale>
        <p:origin x="9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80737-DFBE-4FFD-9621-F04BCD7DCE26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47145-0869-4661-A4DB-FEACE3CCD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37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47145-0869-4661-A4DB-FEACE3CCD3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56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F4883-8607-42C3-A271-2AF412350182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F0D37-85D2-4DEC-B9F3-C01B0C41951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286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F4883-8607-42C3-A271-2AF412350182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F0D37-85D2-4DEC-B9F3-C01B0C41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47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F4883-8607-42C3-A271-2AF412350182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F0D37-85D2-4DEC-B9F3-C01B0C41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F4883-8607-42C3-A271-2AF412350182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F0D37-85D2-4DEC-B9F3-C01B0C41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25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F4883-8607-42C3-A271-2AF412350182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F0D37-85D2-4DEC-B9F3-C01B0C41951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552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F4883-8607-42C3-A271-2AF412350182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F0D37-85D2-4DEC-B9F3-C01B0C41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0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F4883-8607-42C3-A271-2AF412350182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F0D37-85D2-4DEC-B9F3-C01B0C41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13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F4883-8607-42C3-A271-2AF412350182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F0D37-85D2-4DEC-B9F3-C01B0C41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5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F4883-8607-42C3-A271-2AF412350182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F0D37-85D2-4DEC-B9F3-C01B0C41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5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B8F4883-8607-42C3-A271-2AF412350182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0F0D37-85D2-4DEC-B9F3-C01B0C41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60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F4883-8607-42C3-A271-2AF412350182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F0D37-85D2-4DEC-B9F3-C01B0C41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263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B8F4883-8607-42C3-A271-2AF412350182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30F0D37-85D2-4DEC-B9F3-C01B0C41951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1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40E1EF-92F7-5258-BFBB-6ED44CE7B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795" y="1107474"/>
            <a:ext cx="4312408" cy="22592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FF886E-03B9-EAF3-79DD-AF6F3009F159}"/>
              </a:ext>
            </a:extLst>
          </p:cNvPr>
          <p:cNvSpPr/>
          <p:nvPr/>
        </p:nvSpPr>
        <p:spPr>
          <a:xfrm>
            <a:off x="3257550" y="2657475"/>
            <a:ext cx="5743575" cy="861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Google Shape;85;p13"/>
          <p:cNvSpPr txBox="1"/>
          <p:nvPr/>
        </p:nvSpPr>
        <p:spPr>
          <a:xfrm>
            <a:off x="1021272" y="2360551"/>
            <a:ext cx="10658475" cy="194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 i="0" u="none" strike="noStrike" cap="none" dirty="0">
                <a:solidFill>
                  <a:srgbClr val="14532D"/>
                </a:solidFill>
                <a:latin typeface="Merriweather"/>
                <a:ea typeface="Merriweather"/>
                <a:cs typeface="Merriweather"/>
                <a:sym typeface="Merriweather"/>
              </a:rPr>
              <a:t>Farm Droid</a:t>
            </a:r>
            <a:endParaRPr sz="3200" dirty="0"/>
          </a:p>
        </p:txBody>
      </p:sp>
      <p:sp>
        <p:nvSpPr>
          <p:cNvPr id="86" name="Google Shape;86;p13"/>
          <p:cNvSpPr/>
          <p:nvPr/>
        </p:nvSpPr>
        <p:spPr>
          <a:xfrm>
            <a:off x="4897946" y="4069099"/>
            <a:ext cx="1651987" cy="1017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2516695" y="4191001"/>
            <a:ext cx="7158609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16A34A"/>
                </a:solidFill>
                <a:latin typeface="DM Sans"/>
                <a:ea typeface="DM Sans"/>
                <a:cs typeface="DM Sans"/>
                <a:sym typeface="DM Sans"/>
              </a:rPr>
              <a:t>An Autonomous Agricultural Robot Proposal</a:t>
            </a:r>
            <a:endParaRPr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EAB974-A606-7E57-4C00-C9EFB0BEB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3104"/>
            <a:ext cx="1498205" cy="7848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5C80B0-9325-E267-E99B-604E3DA06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543" y="0"/>
            <a:ext cx="6862958" cy="6316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132E12-1C0A-7916-8314-FE9CFD88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3104"/>
            <a:ext cx="1498205" cy="7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56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84A897-6516-F054-D83D-F88A745FC283}"/>
              </a:ext>
            </a:extLst>
          </p:cNvPr>
          <p:cNvSpPr txBox="1"/>
          <p:nvPr/>
        </p:nvSpPr>
        <p:spPr>
          <a:xfrm>
            <a:off x="2370455" y="2152918"/>
            <a:ext cx="74510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Thank You!</a:t>
            </a:r>
            <a:endParaRPr lang="bn-BD" sz="8000" dirty="0"/>
          </a:p>
          <a:p>
            <a:pPr algn="ctr"/>
            <a:r>
              <a:rPr lang="en-US" sz="4400" dirty="0"/>
              <a:t>Any Questions?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0878CF-8FD4-8D18-0F7A-715966C6D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3104"/>
            <a:ext cx="1498205" cy="7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75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"/>
          <p:cNvSpPr/>
          <p:nvPr/>
        </p:nvSpPr>
        <p:spPr>
          <a:xfrm>
            <a:off x="571500" y="2213818"/>
            <a:ext cx="11049000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4"/>
          <p:cNvSpPr/>
          <p:nvPr/>
        </p:nvSpPr>
        <p:spPr>
          <a:xfrm>
            <a:off x="571500" y="2998589"/>
            <a:ext cx="11049000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4"/>
          <p:cNvSpPr/>
          <p:nvPr/>
        </p:nvSpPr>
        <p:spPr>
          <a:xfrm>
            <a:off x="571500" y="2989064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4"/>
          <p:cNvSpPr/>
          <p:nvPr/>
        </p:nvSpPr>
        <p:spPr>
          <a:xfrm>
            <a:off x="571500" y="2989064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4"/>
          <p:cNvSpPr/>
          <p:nvPr/>
        </p:nvSpPr>
        <p:spPr>
          <a:xfrm>
            <a:off x="571500" y="3773834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4"/>
          <p:cNvSpPr/>
          <p:nvPr/>
        </p:nvSpPr>
        <p:spPr>
          <a:xfrm>
            <a:off x="571500" y="3773834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363241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4"/>
          <p:cNvSpPr txBox="1"/>
          <p:nvPr/>
        </p:nvSpPr>
        <p:spPr>
          <a:xfrm>
            <a:off x="1666875" y="2356693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https://mintekresources.com/wp-content/uploads/2023/04/Padfood-Roller-Compacting-Lime-Treated-Soil-e1681320292833.webp</a:t>
            </a:r>
            <a:endParaRPr/>
          </a:p>
        </p:txBody>
      </p:sp>
      <p:sp>
        <p:nvSpPr>
          <p:cNvPr id="272" name="Google Shape;272;p24"/>
          <p:cNvSpPr txBox="1"/>
          <p:nvPr/>
        </p:nvSpPr>
        <p:spPr>
          <a:xfrm>
            <a:off x="1666875" y="2602408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lang="en-US" sz="1200" b="0" i="0" u="none" strike="noStrike" cap="non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mintekresources.com</a:t>
            </a:r>
            <a:endParaRPr/>
          </a:p>
        </p:txBody>
      </p:sp>
      <p:pic>
        <p:nvPicPr>
          <p:cNvPr id="273" name="Google Shape;273;p2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3148012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4"/>
          <p:cNvSpPr txBox="1"/>
          <p:nvPr/>
        </p:nvSpPr>
        <p:spPr>
          <a:xfrm>
            <a:off x="1666875" y="3141464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https://insidetelecom.com/wp-content/uploads/2020/10/smart-farming3.jpg</a:t>
            </a:r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1666875" y="3387179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lang="en-US" sz="1200" b="0" i="0" u="none" strike="noStrike" cap="non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insidetelecom.com</a:t>
            </a:r>
            <a:endParaRPr/>
          </a:p>
        </p:txBody>
      </p:sp>
      <p:pic>
        <p:nvPicPr>
          <p:cNvPr id="276" name="Google Shape;276;p2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4031902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4"/>
          <p:cNvSpPr txBox="1"/>
          <p:nvPr/>
        </p:nvSpPr>
        <p:spPr>
          <a:xfrm>
            <a:off x="1666875" y="3926234"/>
            <a:ext cx="9953625" cy="39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https://static.vecteezy.com/system/resources/previews/056/647/741/non_2x/a-drone-flies-over-a-field-at-sunset-highlighting-agricultural-technology-and-precision-farming-in-a-vibrant-landscape-photo.jpeg</a:t>
            </a:r>
            <a:endParaRPr/>
          </a:p>
        </p:txBody>
      </p:sp>
      <p:sp>
        <p:nvSpPr>
          <p:cNvPr id="278" name="Google Shape;278;p24"/>
          <p:cNvSpPr txBox="1"/>
          <p:nvPr/>
        </p:nvSpPr>
        <p:spPr>
          <a:xfrm>
            <a:off x="1666875" y="4370040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lang="en-US" sz="1200" b="0" i="0" u="none" strike="noStrike" cap="non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www.vecteezy.com</a:t>
            </a:r>
            <a:endParaRPr/>
          </a:p>
        </p:txBody>
      </p:sp>
      <p:sp>
        <p:nvSpPr>
          <p:cNvPr id="279" name="Google Shape;279;p24"/>
          <p:cNvSpPr txBox="1"/>
          <p:nvPr/>
        </p:nvSpPr>
        <p:spPr>
          <a:xfrm>
            <a:off x="571500" y="950862"/>
            <a:ext cx="116014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14532D"/>
                </a:solidFill>
                <a:latin typeface="Merriweather"/>
                <a:ea typeface="Merriweather"/>
                <a:cs typeface="Merriweather"/>
                <a:sym typeface="Merriweather"/>
              </a:rPr>
              <a:t>Image Sources</a:t>
            </a:r>
            <a:endParaRPr/>
          </a:p>
        </p:txBody>
      </p:sp>
      <p:sp>
        <p:nvSpPr>
          <p:cNvPr id="280" name="Google Shape;280;p24"/>
          <p:cNvSpPr/>
          <p:nvPr/>
        </p:nvSpPr>
        <p:spPr>
          <a:xfrm>
            <a:off x="571500" y="1665237"/>
            <a:ext cx="11049000" cy="28575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99DF9FD-E140-46E5-2088-6DAD119FB70B}"/>
              </a:ext>
            </a:extLst>
          </p:cNvPr>
          <p:cNvSpPr txBox="1"/>
          <p:nvPr/>
        </p:nvSpPr>
        <p:spPr>
          <a:xfrm>
            <a:off x="3353377" y="4353876"/>
            <a:ext cx="3543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Name: Mehedi Hasan</a:t>
            </a:r>
            <a:endParaRPr lang="en-US" sz="1600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ID No: 2102007</a:t>
            </a:r>
            <a:endParaRPr lang="en-US" sz="1600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Reg No: 10134</a:t>
            </a:r>
            <a:endParaRPr lang="en-US" sz="1600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Session: 2021-22</a:t>
            </a:r>
          </a:p>
          <a:p>
            <a:r>
              <a:rPr lang="en-US" sz="1600" b="1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Level-III, Semester-II</a:t>
            </a:r>
            <a:endParaRPr lang="en-US" sz="1600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6580286-5C85-9A28-642C-A860BEA16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739" y="1962432"/>
            <a:ext cx="2243108" cy="20782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1844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6D5E6FFE-0DB8-E033-B2D9-04F6B8772C5C}"/>
              </a:ext>
            </a:extLst>
          </p:cNvPr>
          <p:cNvSpPr/>
          <p:nvPr/>
        </p:nvSpPr>
        <p:spPr>
          <a:xfrm>
            <a:off x="5049520" y="866806"/>
            <a:ext cx="2092960" cy="75184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Group-1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167322-5FA1-A06B-0A78-CED4F04D75F2}"/>
              </a:ext>
            </a:extLst>
          </p:cNvPr>
          <p:cNvSpPr txBox="1"/>
          <p:nvPr/>
        </p:nvSpPr>
        <p:spPr>
          <a:xfrm>
            <a:off x="949267" y="4286948"/>
            <a:ext cx="4175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Name: Md. Abu Taher</a:t>
            </a:r>
            <a:endParaRPr lang="en-US" sz="1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ID No: 2102003</a:t>
            </a:r>
            <a:endParaRPr lang="en-US" sz="1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Reg No: 10130</a:t>
            </a:r>
            <a:endParaRPr lang="en-US" sz="1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Session: 2021-22</a:t>
            </a:r>
          </a:p>
          <a:p>
            <a:r>
              <a:rPr lang="en-US" sz="1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Level-III, Semester-II</a:t>
            </a:r>
            <a:endParaRPr lang="en-US" sz="1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BA8B9C-9A40-28D5-E696-913138251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26" y="2011708"/>
            <a:ext cx="2113533" cy="21079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0F11E9-5909-8C69-9818-4FCA90783A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1" t="14924" r="22920" b="44304"/>
          <a:stretch>
            <a:fillRect/>
          </a:stretch>
        </p:blipFill>
        <p:spPr>
          <a:xfrm>
            <a:off x="5493627" y="1951084"/>
            <a:ext cx="2095984" cy="21824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684030-E9F5-F4ED-6403-D03EB315F75F}"/>
              </a:ext>
            </a:extLst>
          </p:cNvPr>
          <p:cNvSpPr txBox="1"/>
          <p:nvPr/>
        </p:nvSpPr>
        <p:spPr>
          <a:xfrm>
            <a:off x="5580092" y="4286948"/>
            <a:ext cx="40640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Name: </a:t>
            </a:r>
            <a:r>
              <a:rPr lang="en-US" sz="1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MD. SADMAN KABIR  </a:t>
            </a:r>
          </a:p>
          <a:p>
            <a:pPr>
              <a:spcAft>
                <a:spcPts val="0"/>
              </a:spcAft>
            </a:pPr>
            <a:r>
              <a:rPr lang="en-US" sz="1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BHUIYAN</a:t>
            </a:r>
            <a:endParaRPr lang="en-US" sz="1600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ID No: 2102020</a:t>
            </a:r>
            <a:endParaRPr lang="en-US" sz="1600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Reg No: </a:t>
            </a:r>
            <a:r>
              <a:rPr lang="en-US" sz="1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10147</a:t>
            </a:r>
            <a:endParaRPr lang="en-US" sz="1600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Session: 2021-22</a:t>
            </a:r>
          </a:p>
          <a:p>
            <a:r>
              <a:rPr lang="en-US" sz="1600" b="1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Level-III, Semester-II</a:t>
            </a:r>
            <a:endParaRPr lang="en-US" sz="1600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83F78F-3C44-EB04-946E-EB0F5005AD8C}"/>
              </a:ext>
            </a:extLst>
          </p:cNvPr>
          <p:cNvSpPr txBox="1"/>
          <p:nvPr/>
        </p:nvSpPr>
        <p:spPr>
          <a:xfrm>
            <a:off x="8152842" y="4286948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Name: </a:t>
            </a:r>
            <a:r>
              <a:rPr lang="en-US" sz="1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Sharafat Karim</a:t>
            </a:r>
            <a:endParaRPr lang="en-US" sz="1600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ID No: </a:t>
            </a:r>
            <a:r>
              <a:rPr lang="en-US" sz="1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2102024</a:t>
            </a:r>
            <a:endParaRPr lang="en-US" sz="1600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Reg No: 10151</a:t>
            </a:r>
            <a:endParaRPr lang="en-US" sz="1600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Session: 2020-21</a:t>
            </a:r>
          </a:p>
          <a:p>
            <a:r>
              <a:rPr lang="en-US" sz="1600" b="1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Level-III, Semester-II</a:t>
            </a:r>
            <a:endParaRPr lang="en-US" sz="1600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6D5F36-8F2B-D92A-828E-EE8E30EE6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73104"/>
            <a:ext cx="1498205" cy="7848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1055DE-296D-8626-35B8-C6E6C5ABAD8C}"/>
              </a:ext>
            </a:extLst>
          </p:cNvPr>
          <p:cNvSpPr txBox="1"/>
          <p:nvPr/>
        </p:nvSpPr>
        <p:spPr>
          <a:xfrm>
            <a:off x="3945572" y="-39103"/>
            <a:ext cx="49157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Title : Farm Droid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1F7475-43F2-4E04-385A-28AC8243F8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4391" y="1962432"/>
            <a:ext cx="2057028" cy="22121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D8D20-D5B2-23F6-A17F-F11D9E02BA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6199" y="1937254"/>
            <a:ext cx="2084386" cy="21824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D65D7D-7774-AF5E-3292-698F7D8DF37B}"/>
              </a:ext>
            </a:extLst>
          </p:cNvPr>
          <p:cNvSpPr txBox="1"/>
          <p:nvPr/>
        </p:nvSpPr>
        <p:spPr>
          <a:xfrm>
            <a:off x="10099166" y="4286948"/>
            <a:ext cx="71238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Name: </a:t>
            </a:r>
            <a:r>
              <a:rPr lang="en-US" sz="1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MD SAFIULLAH</a:t>
            </a:r>
          </a:p>
          <a:p>
            <a:pPr>
              <a:spcAft>
                <a:spcPts val="0"/>
              </a:spcAft>
            </a:pPr>
            <a:r>
              <a:rPr lang="en-US" sz="1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FORAJY</a:t>
            </a:r>
            <a:endParaRPr lang="en-US" sz="1600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ID No: </a:t>
            </a:r>
            <a:r>
              <a:rPr lang="en-US" sz="1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2102051</a:t>
            </a:r>
            <a:endParaRPr lang="en-US" sz="1600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Reg No: 10178</a:t>
            </a:r>
            <a:endParaRPr lang="en-US" sz="1600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Session: 2020-21</a:t>
            </a:r>
          </a:p>
          <a:p>
            <a:r>
              <a:rPr lang="en-US" sz="1600" b="1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Level-III, Semester-II</a:t>
            </a:r>
            <a:endParaRPr lang="en-US" sz="1600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54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194768"/>
            <a:ext cx="2547937" cy="435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05187" y="2194768"/>
            <a:ext cx="2547937" cy="435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38875" y="2194768"/>
            <a:ext cx="2547937" cy="435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2562" y="2194768"/>
            <a:ext cx="2547937" cy="435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64468" y="2490043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817840" y="3709243"/>
            <a:ext cx="205525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166534"/>
                </a:solidFill>
                <a:latin typeface="Merriweather"/>
                <a:ea typeface="Merriweather"/>
                <a:cs typeface="Merriweather"/>
                <a:sym typeface="Merriweather"/>
              </a:rPr>
              <a:t>Autonomous Navigation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866775" y="4709368"/>
            <a:ext cx="1957387" cy="1371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Implement GPS-based pathfinding to travel to specific field coordinates independently.</a:t>
            </a:r>
            <a:endParaRPr/>
          </a:p>
        </p:txBody>
      </p:sp>
      <p:pic>
        <p:nvPicPr>
          <p:cNvPr id="122" name="Google Shape;122;p15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98156" y="2490043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/>
        </p:nvSpPr>
        <p:spPr>
          <a:xfrm>
            <a:off x="3651527" y="3709243"/>
            <a:ext cx="205525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166534"/>
                </a:solidFill>
                <a:latin typeface="Merriweather"/>
                <a:ea typeface="Merriweather"/>
                <a:cs typeface="Merriweather"/>
                <a:sym typeface="Merriweather"/>
              </a:rPr>
              <a:t>Adaptive Mobility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3700462" y="4709368"/>
            <a:ext cx="1957387" cy="10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Develop a robust rover system capable of traversing uneven agricultural terrain.</a:t>
            </a:r>
            <a:endParaRPr/>
          </a:p>
        </p:txBody>
      </p:sp>
      <p:pic>
        <p:nvPicPr>
          <p:cNvPr id="125" name="Google Shape;125;p15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131843" y="2490043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/>
          <p:nvPr/>
        </p:nvSpPr>
        <p:spPr>
          <a:xfrm>
            <a:off x="6485215" y="3709243"/>
            <a:ext cx="205525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166534"/>
                </a:solidFill>
                <a:latin typeface="Merriweather"/>
                <a:ea typeface="Merriweather"/>
                <a:cs typeface="Merriweather"/>
                <a:sym typeface="Merriweather"/>
              </a:rPr>
              <a:t>Computer Vision</a:t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6534150" y="4709368"/>
            <a:ext cx="1957387" cy="10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Utilize OpenCV to recognize crops, weeds, and obstacles in real-time.</a:t>
            </a:r>
            <a:endParaRPr/>
          </a:p>
        </p:txBody>
      </p:sp>
      <p:pic>
        <p:nvPicPr>
          <p:cNvPr id="128" name="Google Shape;128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965531" y="2490043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 txBox="1"/>
          <p:nvPr/>
        </p:nvSpPr>
        <p:spPr>
          <a:xfrm>
            <a:off x="9566433" y="3709243"/>
            <a:ext cx="156019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166534"/>
                </a:solidFill>
                <a:latin typeface="Merriweather"/>
                <a:ea typeface="Merriweather"/>
                <a:cs typeface="Merriweather"/>
                <a:sym typeface="Merriweather"/>
              </a:rPr>
              <a:t>Monitoring</a:t>
            </a:r>
            <a:endParaRPr/>
          </a:p>
        </p:txBody>
      </p:sp>
      <p:sp>
        <p:nvSpPr>
          <p:cNvPr id="130" name="Google Shape;130;p15"/>
          <p:cNvSpPr txBox="1"/>
          <p:nvPr/>
        </p:nvSpPr>
        <p:spPr>
          <a:xfrm>
            <a:off x="9367837" y="4366468"/>
            <a:ext cx="1957387" cy="10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Integrate sensors for measuring soil moisture, pH levels, and weather conditions.</a:t>
            </a:r>
            <a:endParaRPr/>
          </a:p>
        </p:txBody>
      </p:sp>
      <p:pic>
        <p:nvPicPr>
          <p:cNvPr id="131" name="Google Shape;131;p15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702593" y="2680543"/>
            <a:ext cx="2857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441031" y="2680543"/>
            <a:ext cx="4762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298531" y="2680543"/>
            <a:ext cx="4286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108406" y="2680543"/>
            <a:ext cx="4762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 txBox="1"/>
          <p:nvPr/>
        </p:nvSpPr>
        <p:spPr>
          <a:xfrm>
            <a:off x="571500" y="689818"/>
            <a:ext cx="116014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14532D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 Objectives</a:t>
            </a: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571500" y="1404193"/>
            <a:ext cx="11049000" cy="28575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489078"/>
            <a:ext cx="5286375" cy="276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2489078"/>
            <a:ext cx="5286375" cy="276403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6"/>
          <p:cNvSpPr txBox="1"/>
          <p:nvPr/>
        </p:nvSpPr>
        <p:spPr>
          <a:xfrm>
            <a:off x="571500" y="1929038"/>
            <a:ext cx="110490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The system adopts a "Distributed Computing" architecture to handle computational loads efficiently.</a:t>
            </a:r>
            <a:endParaRPr dirty="0"/>
          </a:p>
        </p:txBody>
      </p:sp>
      <p:sp>
        <p:nvSpPr>
          <p:cNvPr id="145" name="Google Shape;145;p16"/>
          <p:cNvSpPr txBox="1"/>
          <p:nvPr/>
        </p:nvSpPr>
        <p:spPr>
          <a:xfrm>
            <a:off x="1000125" y="3136778"/>
            <a:ext cx="47005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166534"/>
                </a:solidFill>
                <a:latin typeface="Merriweather"/>
                <a:ea typeface="Merriweather"/>
                <a:cs typeface="Merriweather"/>
                <a:sym typeface="Merriweather"/>
              </a:rPr>
              <a:t>The Brain: Raspberry Pi 4</a:t>
            </a:r>
            <a:endParaRPr sz="2000" dirty="0"/>
          </a:p>
        </p:txBody>
      </p:sp>
      <p:sp>
        <p:nvSpPr>
          <p:cNvPr id="146" name="Google Shape;146;p16"/>
          <p:cNvSpPr txBox="1"/>
          <p:nvPr/>
        </p:nvSpPr>
        <p:spPr>
          <a:xfrm>
            <a:off x="6762750" y="3136778"/>
            <a:ext cx="47005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166534"/>
                </a:solidFill>
                <a:latin typeface="Merriweather"/>
                <a:ea typeface="Merriweather"/>
                <a:cs typeface="Merriweather"/>
                <a:sym typeface="Merriweather"/>
              </a:rPr>
              <a:t>The Controller: Arduino/ESP32</a:t>
            </a:r>
            <a:endParaRPr sz="2000"/>
          </a:p>
        </p:txBody>
      </p:sp>
      <p:sp>
        <p:nvSpPr>
          <p:cNvPr id="147" name="Google Shape;147;p16"/>
          <p:cNvSpPr txBox="1"/>
          <p:nvPr/>
        </p:nvSpPr>
        <p:spPr>
          <a:xfrm>
            <a:off x="1323975" y="3707326"/>
            <a:ext cx="5715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 sz="2000" dirty="0"/>
          </a:p>
        </p:txBody>
      </p:sp>
      <p:sp>
        <p:nvSpPr>
          <p:cNvPr id="148" name="Google Shape;148;p16"/>
          <p:cNvSpPr txBox="1"/>
          <p:nvPr/>
        </p:nvSpPr>
        <p:spPr>
          <a:xfrm>
            <a:off x="1381125" y="3622553"/>
            <a:ext cx="409575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Handles high-level logic and path planning.</a:t>
            </a:r>
            <a:endParaRPr sz="2000" dirty="0"/>
          </a:p>
        </p:txBody>
      </p:sp>
      <p:sp>
        <p:nvSpPr>
          <p:cNvPr id="149" name="Google Shape;149;p16"/>
          <p:cNvSpPr txBox="1"/>
          <p:nvPr/>
        </p:nvSpPr>
        <p:spPr>
          <a:xfrm>
            <a:off x="1323975" y="4000666"/>
            <a:ext cx="5715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 sz="2000"/>
          </a:p>
        </p:txBody>
      </p:sp>
      <p:sp>
        <p:nvSpPr>
          <p:cNvPr id="150" name="Google Shape;150;p16"/>
          <p:cNvSpPr txBox="1"/>
          <p:nvPr/>
        </p:nvSpPr>
        <p:spPr>
          <a:xfrm>
            <a:off x="1381125" y="3896843"/>
            <a:ext cx="409575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Processes visual data using OpenCV.</a:t>
            </a:r>
            <a:endParaRPr sz="2000" dirty="0"/>
          </a:p>
        </p:txBody>
      </p:sp>
      <p:sp>
        <p:nvSpPr>
          <p:cNvPr id="151" name="Google Shape;151;p16"/>
          <p:cNvSpPr txBox="1"/>
          <p:nvPr/>
        </p:nvSpPr>
        <p:spPr>
          <a:xfrm>
            <a:off x="1323975" y="4274956"/>
            <a:ext cx="5715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 sz="2000"/>
          </a:p>
        </p:txBody>
      </p:sp>
      <p:sp>
        <p:nvSpPr>
          <p:cNvPr id="152" name="Google Shape;152;p16"/>
          <p:cNvSpPr txBox="1"/>
          <p:nvPr/>
        </p:nvSpPr>
        <p:spPr>
          <a:xfrm>
            <a:off x="1381125" y="4171134"/>
            <a:ext cx="409575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Communicates via Serial/I2C.</a:t>
            </a:r>
            <a:endParaRPr sz="2000"/>
          </a:p>
        </p:txBody>
      </p:sp>
      <p:sp>
        <p:nvSpPr>
          <p:cNvPr id="153" name="Google Shape;153;p16"/>
          <p:cNvSpPr txBox="1"/>
          <p:nvPr/>
        </p:nvSpPr>
        <p:spPr>
          <a:xfrm>
            <a:off x="1323975" y="4549246"/>
            <a:ext cx="5715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 sz="2000"/>
          </a:p>
        </p:txBody>
      </p:sp>
      <p:sp>
        <p:nvSpPr>
          <p:cNvPr id="154" name="Google Shape;154;p16"/>
          <p:cNvSpPr txBox="1"/>
          <p:nvPr/>
        </p:nvSpPr>
        <p:spPr>
          <a:xfrm>
            <a:off x="1381125" y="4445424"/>
            <a:ext cx="409575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Language: Python.</a:t>
            </a:r>
            <a:endParaRPr sz="2000"/>
          </a:p>
        </p:txBody>
      </p:sp>
      <p:sp>
        <p:nvSpPr>
          <p:cNvPr id="155" name="Google Shape;155;p16"/>
          <p:cNvSpPr txBox="1"/>
          <p:nvPr/>
        </p:nvSpPr>
        <p:spPr>
          <a:xfrm>
            <a:off x="7086600" y="3716851"/>
            <a:ext cx="5715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 sz="2000"/>
          </a:p>
        </p:txBody>
      </p:sp>
      <p:sp>
        <p:nvSpPr>
          <p:cNvPr id="156" name="Google Shape;156;p16"/>
          <p:cNvSpPr txBox="1"/>
          <p:nvPr/>
        </p:nvSpPr>
        <p:spPr>
          <a:xfrm>
            <a:off x="7143750" y="3622553"/>
            <a:ext cx="409575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Dedicated to real-time operations.</a:t>
            </a:r>
            <a:endParaRPr sz="2000"/>
          </a:p>
        </p:txBody>
      </p:sp>
      <p:sp>
        <p:nvSpPr>
          <p:cNvPr id="157" name="Google Shape;157;p16"/>
          <p:cNvSpPr txBox="1"/>
          <p:nvPr/>
        </p:nvSpPr>
        <p:spPr>
          <a:xfrm>
            <a:off x="7086600" y="3991141"/>
            <a:ext cx="5715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 sz="2000"/>
          </a:p>
        </p:txBody>
      </p:sp>
      <p:sp>
        <p:nvSpPr>
          <p:cNvPr id="158" name="Google Shape;158;p16"/>
          <p:cNvSpPr txBox="1"/>
          <p:nvPr/>
        </p:nvSpPr>
        <p:spPr>
          <a:xfrm>
            <a:off x="7143750" y="3896843"/>
            <a:ext cx="409575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Generates PWM for motor drivers.</a:t>
            </a:r>
            <a:endParaRPr sz="2000"/>
          </a:p>
        </p:txBody>
      </p:sp>
      <p:sp>
        <p:nvSpPr>
          <p:cNvPr id="159" name="Google Shape;159;p16"/>
          <p:cNvSpPr txBox="1"/>
          <p:nvPr/>
        </p:nvSpPr>
        <p:spPr>
          <a:xfrm>
            <a:off x="7086600" y="4265431"/>
            <a:ext cx="5715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 sz="2000"/>
          </a:p>
        </p:txBody>
      </p:sp>
      <p:sp>
        <p:nvSpPr>
          <p:cNvPr id="160" name="Google Shape;160;p16"/>
          <p:cNvSpPr txBox="1"/>
          <p:nvPr/>
        </p:nvSpPr>
        <p:spPr>
          <a:xfrm>
            <a:off x="7143750" y="4171134"/>
            <a:ext cx="409575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Reads analog sensor data.</a:t>
            </a:r>
            <a:endParaRPr sz="2000"/>
          </a:p>
        </p:txBody>
      </p:sp>
      <p:sp>
        <p:nvSpPr>
          <p:cNvPr id="161" name="Google Shape;161;p16"/>
          <p:cNvSpPr txBox="1"/>
          <p:nvPr/>
        </p:nvSpPr>
        <p:spPr>
          <a:xfrm>
            <a:off x="7086600" y="4539721"/>
            <a:ext cx="5715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 sz="2000"/>
          </a:p>
        </p:txBody>
      </p:sp>
      <p:sp>
        <p:nvSpPr>
          <p:cNvPr id="162" name="Google Shape;162;p16"/>
          <p:cNvSpPr txBox="1"/>
          <p:nvPr/>
        </p:nvSpPr>
        <p:spPr>
          <a:xfrm>
            <a:off x="7143750" y="4445424"/>
            <a:ext cx="409575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Language: C++.</a:t>
            </a:r>
            <a:endParaRPr sz="2000"/>
          </a:p>
        </p:txBody>
      </p:sp>
      <p:sp>
        <p:nvSpPr>
          <p:cNvPr id="163" name="Google Shape;163;p16"/>
          <p:cNvSpPr txBox="1"/>
          <p:nvPr/>
        </p:nvSpPr>
        <p:spPr>
          <a:xfrm>
            <a:off x="571500" y="950862"/>
            <a:ext cx="116014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14532D"/>
                </a:solidFill>
                <a:latin typeface="Merriweather"/>
                <a:ea typeface="Merriweather"/>
                <a:cs typeface="Merriweather"/>
                <a:sym typeface="Merriweather"/>
              </a:rPr>
              <a:t>System Architecture</a:t>
            </a:r>
            <a:endParaRPr/>
          </a:p>
        </p:txBody>
      </p:sp>
      <p:sp>
        <p:nvSpPr>
          <p:cNvPr id="164" name="Google Shape;164;p16"/>
          <p:cNvSpPr/>
          <p:nvPr/>
        </p:nvSpPr>
        <p:spPr>
          <a:xfrm>
            <a:off x="571500" y="1665237"/>
            <a:ext cx="11049000" cy="28575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33150-AC7A-2CD3-6BB9-02E2B792599B}"/>
              </a:ext>
            </a:extLst>
          </p:cNvPr>
          <p:cNvSpPr txBox="1"/>
          <p:nvPr/>
        </p:nvSpPr>
        <p:spPr>
          <a:xfrm>
            <a:off x="1826142" y="125234"/>
            <a:ext cx="6097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  <a:latin typeface="LibertinusSerif-Bold"/>
              </a:rPr>
              <a:t>Mandatory Components &amp; Modules</a:t>
            </a:r>
            <a:r>
              <a:rPr lang="en-US" sz="2000" b="1" dirty="0">
                <a:solidFill>
                  <a:srgbClr val="000000"/>
                </a:solidFill>
                <a:latin typeface="LibertinusSerif-Bold"/>
              </a:rPr>
              <a:t>: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217E8-5829-D012-FA02-385A1E656AB6}"/>
              </a:ext>
            </a:extLst>
          </p:cNvPr>
          <p:cNvSpPr txBox="1"/>
          <p:nvPr/>
        </p:nvSpPr>
        <p:spPr>
          <a:xfrm>
            <a:off x="1911202" y="700345"/>
            <a:ext cx="932741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Controllers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Raspberry Pi 4 Model B (4GB): 14,100 BDT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Arduino Uno R3: 988 BDT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ESP-32 Development Board (×2): 1,100 BDT</a:t>
            </a:r>
          </a:p>
          <a:p>
            <a:pPr>
              <a:buNone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Motors &amp; Drivers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MG995 Servo (×8): 6,160 BDT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DS3218 20KG Servo (×2): 4,700 BDT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MG996R Servo (×2): 780 BDT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SG90 Micro Servo (×4): 600 BDT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PCA9685 Servo Driver (×2): 894 BDT</a:t>
            </a:r>
          </a:p>
          <a:p>
            <a:pPr>
              <a:buNone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Sensors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GPS, LiDAR, IMU, Encoders, Pressure, PIR, Ultrasonic, IR, Camera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Total Sensors Cost: 4,978 BDT</a:t>
            </a:r>
          </a:p>
          <a:p>
            <a:pPr>
              <a:buNone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Power &amp; Audio , Mechanical &amp; Misc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Power &amp; Audio Modules: 356 BDT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Mechanical Parts &amp; Wiring: 4208 BDT</a:t>
            </a:r>
          </a:p>
          <a:p>
            <a:pPr>
              <a:buNone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Digital Scale &amp; Hex Saw: 274 BDT</a:t>
            </a:r>
          </a:p>
        </p:txBody>
      </p:sp>
      <p:pic>
        <p:nvPicPr>
          <p:cNvPr id="9" name="Graphic 8" descr="An open book">
            <a:extLst>
              <a:ext uri="{FF2B5EF4-FFF2-40B4-BE49-F238E27FC236}">
                <a16:creationId xmlns:a16="http://schemas.microsoft.com/office/drawing/2014/main" id="{C8395C8F-DF22-3AD4-E937-842E32EAD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5312" y="700345"/>
            <a:ext cx="4116204" cy="41162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D364FE-F5FD-963F-B09A-158C1CD4C6BA}"/>
              </a:ext>
            </a:extLst>
          </p:cNvPr>
          <p:cNvSpPr txBox="1"/>
          <p:nvPr/>
        </p:nvSpPr>
        <p:spPr>
          <a:xfrm>
            <a:off x="8871800" y="2758447"/>
            <a:ext cx="190322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Cost:</a:t>
            </a:r>
          </a:p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39138 BDT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1B3061-1447-3124-DB17-96BDFFDE7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3104"/>
            <a:ext cx="1498205" cy="7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80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8"/>
          <p:cNvSpPr txBox="1"/>
          <p:nvPr/>
        </p:nvSpPr>
        <p:spPr>
          <a:xfrm>
            <a:off x="952499" y="1488965"/>
            <a:ext cx="913447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Environment Input:</a:t>
            </a:r>
            <a:r>
              <a:rPr lang="en-US" sz="2000" b="0" i="0" u="none" strike="noStrike" cap="none" dirty="0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 The robot interacts with the physical world, collecting raw data from the field.</a:t>
            </a:r>
            <a:endParaRPr sz="2800" dirty="0"/>
          </a:p>
        </p:txBody>
      </p:sp>
      <p:sp>
        <p:nvSpPr>
          <p:cNvPr id="188" name="Google Shape;188;p18"/>
          <p:cNvSpPr txBox="1"/>
          <p:nvPr/>
        </p:nvSpPr>
        <p:spPr>
          <a:xfrm>
            <a:off x="952499" y="2473850"/>
            <a:ext cx="104108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Data Acquisition:</a:t>
            </a:r>
            <a:r>
              <a:rPr lang="en-US" sz="2000" b="0" i="0" u="none" strike="noStrike" cap="none" dirty="0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 Arduino/ESP32 collects data from Soil, Rain, and Temperature sensors. The Camera captures visual streams.</a:t>
            </a:r>
            <a:endParaRPr sz="2800" dirty="0"/>
          </a:p>
        </p:txBody>
      </p:sp>
      <p:sp>
        <p:nvSpPr>
          <p:cNvPr id="189" name="Google Shape;189;p18"/>
          <p:cNvSpPr txBox="1"/>
          <p:nvPr/>
        </p:nvSpPr>
        <p:spPr>
          <a:xfrm>
            <a:off x="962026" y="3384916"/>
            <a:ext cx="1027747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Processing:</a:t>
            </a:r>
            <a:r>
              <a:rPr lang="en-US" sz="2000" b="0" i="0" u="none" strike="noStrike" cap="none" dirty="0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 The Raspberry Pi processes visual data (OpenCV) for object detection and receives sensor readings via I2C/UART.</a:t>
            </a:r>
            <a:endParaRPr sz="2800" dirty="0"/>
          </a:p>
        </p:txBody>
      </p:sp>
      <p:sp>
        <p:nvSpPr>
          <p:cNvPr id="190" name="Google Shape;190;p18"/>
          <p:cNvSpPr txBox="1"/>
          <p:nvPr/>
        </p:nvSpPr>
        <p:spPr>
          <a:xfrm>
            <a:off x="952500" y="4353401"/>
            <a:ext cx="10277474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Decision Making:</a:t>
            </a:r>
            <a:r>
              <a:rPr lang="en-US" sz="2000" b="0" i="0" u="none" strike="noStrike" cap="none" dirty="0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 Path planning algorithms determine the next move based on obstacle detection and GPS coordinates.</a:t>
            </a:r>
            <a:endParaRPr sz="2800" dirty="0"/>
          </a:p>
        </p:txBody>
      </p:sp>
      <p:sp>
        <p:nvSpPr>
          <p:cNvPr id="191" name="Google Shape;191;p18"/>
          <p:cNvSpPr txBox="1"/>
          <p:nvPr/>
        </p:nvSpPr>
        <p:spPr>
          <a:xfrm>
            <a:off x="952499" y="5280868"/>
            <a:ext cx="101060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Physical Action:</a:t>
            </a:r>
            <a:r>
              <a:rPr lang="en-US" sz="2000" b="0" i="0" u="none" strike="noStrike" cap="none" dirty="0">
                <a:solidFill>
                  <a:srgbClr val="374151"/>
                </a:solidFill>
                <a:latin typeface="DM Sans"/>
                <a:ea typeface="DM Sans"/>
                <a:cs typeface="DM Sans"/>
                <a:sym typeface="DM Sans"/>
              </a:rPr>
              <a:t> Motor commands are sent back to the Controller to drive the actuators and servo arm.</a:t>
            </a:r>
            <a:endParaRPr sz="2800" dirty="0"/>
          </a:p>
        </p:txBody>
      </p:sp>
      <p:pic>
        <p:nvPicPr>
          <p:cNvPr id="192" name="Google Shape;192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575" y="1641053"/>
            <a:ext cx="323850" cy="541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9567" y="2535139"/>
            <a:ext cx="323850" cy="541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9575" y="3478468"/>
            <a:ext cx="323850" cy="541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1959" y="4475662"/>
            <a:ext cx="291466" cy="541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8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1959" y="5472856"/>
            <a:ext cx="291466" cy="54143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8"/>
          <p:cNvSpPr txBox="1"/>
          <p:nvPr/>
        </p:nvSpPr>
        <p:spPr>
          <a:xfrm>
            <a:off x="571500" y="670768"/>
            <a:ext cx="116014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14532D"/>
                </a:solidFill>
                <a:latin typeface="Merriweather"/>
                <a:ea typeface="Merriweather"/>
                <a:cs typeface="Merriweather"/>
                <a:sym typeface="Merriweather"/>
              </a:rPr>
              <a:t>Data Flow Methodology</a:t>
            </a:r>
            <a:endParaRPr/>
          </a:p>
        </p:txBody>
      </p:sp>
      <p:sp>
        <p:nvSpPr>
          <p:cNvPr id="198" name="Google Shape;198;p18"/>
          <p:cNvSpPr/>
          <p:nvPr/>
        </p:nvSpPr>
        <p:spPr>
          <a:xfrm>
            <a:off x="571500" y="1385143"/>
            <a:ext cx="11049000" cy="28575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3A9FAB-2286-4A40-8D1D-30A7486989D9}"/>
              </a:ext>
            </a:extLst>
          </p:cNvPr>
          <p:cNvSpPr txBox="1"/>
          <p:nvPr/>
        </p:nvSpPr>
        <p:spPr>
          <a:xfrm>
            <a:off x="518337" y="204734"/>
            <a:ext cx="2833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Technology Stack: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772ACC-D9DE-EE12-A8BE-4B66FCE61F25}"/>
              </a:ext>
            </a:extLst>
          </p:cNvPr>
          <p:cNvSpPr txBox="1"/>
          <p:nvPr/>
        </p:nvSpPr>
        <p:spPr>
          <a:xfrm>
            <a:off x="518337" y="2828835"/>
            <a:ext cx="3763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Hardware Components: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ECA86B-B177-7FE1-806E-9C0FB63F7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3104"/>
            <a:ext cx="1498205" cy="7848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5D6025-6BCD-5E4A-7850-490037CFA686}"/>
              </a:ext>
            </a:extLst>
          </p:cNvPr>
          <p:cNvSpPr txBox="1"/>
          <p:nvPr/>
        </p:nvSpPr>
        <p:spPr>
          <a:xfrm>
            <a:off x="518337" y="685788"/>
            <a:ext cx="10738885" cy="20621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Python (Vision/Logic), C++ (Arduino Firmware)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Vision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OpenCV, TensorFlow Lite (Optional for object detection)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Hardware Interface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I2C (Inter-Integrated Circuit), UART (GPS)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Power Management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LiPo Batteries with Buck Converters (UBEC) for system stability.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E4354-A73F-0A42-7F05-09CD91E72901}"/>
              </a:ext>
            </a:extLst>
          </p:cNvPr>
          <p:cNvSpPr txBox="1"/>
          <p:nvPr/>
        </p:nvSpPr>
        <p:spPr>
          <a:xfrm>
            <a:off x="518337" y="3296028"/>
            <a:ext cx="10826603" cy="22467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Actuators: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DC Gear Motors or MG996R Servos (Mobility), SG90 (Gripper/Arm).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Sensors: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NEO-6M GPS, Ultrasonic (HC-SR04), Soil Moisture, Rain Sensor, DHT11.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b="1" dirty="0">
                <a:latin typeface="Arial" panose="020B0604020202020204" pitchFamily="34" charset="0"/>
                <a:cs typeface="Arial" panose="020B0604020202020204" pitchFamily="34" charset="0"/>
              </a:rPr>
              <a:t>Controllers: 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Raspberry Pi 4 Model B (4GB), Arduino Uno / ESP32.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Drivers: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PCA9685 PWM Driver (for Servos) or L298N/Motor Driver (for Wheels).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Vision: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Official Raspberry Pi Camera Module / USB Webcam.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453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FAE6D-E583-47A2-A08F-7895A450B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903" y="988910"/>
            <a:ext cx="9303488" cy="31896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15FD22-04F8-D5D4-EB33-D3FD75ED7FCC}"/>
              </a:ext>
            </a:extLst>
          </p:cNvPr>
          <p:cNvSpPr txBox="1"/>
          <p:nvPr/>
        </p:nvSpPr>
        <p:spPr>
          <a:xfrm>
            <a:off x="1796903" y="404037"/>
            <a:ext cx="4518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Optional Components &amp; Modules: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E9DF6A-9D29-667E-3A55-0B5D98B8C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03" y="4948232"/>
            <a:ext cx="9473609" cy="12237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D8E117-6570-A9FA-FC45-E83A798B090A}"/>
              </a:ext>
            </a:extLst>
          </p:cNvPr>
          <p:cNvSpPr txBox="1"/>
          <p:nvPr/>
        </p:nvSpPr>
        <p:spPr>
          <a:xfrm>
            <a:off x="1796903" y="4363358"/>
            <a:ext cx="5295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Financial Summary: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1C6853-8342-D977-6B7B-1A6114737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3104"/>
            <a:ext cx="1498205" cy="7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10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58375C-9B82-F486-BC68-E199DBA00018}"/>
              </a:ext>
            </a:extLst>
          </p:cNvPr>
          <p:cNvSpPr txBox="1"/>
          <p:nvPr/>
        </p:nvSpPr>
        <p:spPr>
          <a:xfrm>
            <a:off x="1719815" y="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Work Plan (Timeline):</a:t>
            </a:r>
            <a:endParaRPr lang="en-US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398351-8B1D-5193-BA58-4D5A3B394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815" y="341366"/>
            <a:ext cx="9185339" cy="2046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9CFD40-3FDE-6F36-9C31-A9C7CDA74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982" y="2887975"/>
            <a:ext cx="9455004" cy="3427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1F8401-2E74-8CFE-2A07-57C097D73F1F}"/>
              </a:ext>
            </a:extLst>
          </p:cNvPr>
          <p:cNvSpPr txBox="1"/>
          <p:nvPr/>
        </p:nvSpPr>
        <p:spPr>
          <a:xfrm>
            <a:off x="1719815" y="2487865"/>
            <a:ext cx="6097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  <a:latin typeface="LibertinusSerif-Bold"/>
              </a:rPr>
              <a:t>Circuit Diagram: 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FF08F6-BC39-08A2-3E72-C2EC145AE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3104"/>
            <a:ext cx="1498205" cy="7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1608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816</TotalTime>
  <Words>718</Words>
  <Application>Microsoft Office PowerPoint</Application>
  <PresentationFormat>Widescreen</PresentationFormat>
  <Paragraphs>115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DM Sans</vt:lpstr>
      <vt:lpstr>Gadugi</vt:lpstr>
      <vt:lpstr>LibertinusSerif-Bold</vt:lpstr>
      <vt:lpstr>Merriweather</vt:lpstr>
      <vt:lpstr>Wingdings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Nazmus Sakib</dc:creator>
  <cp:lastModifiedBy>Sharafat Karim</cp:lastModifiedBy>
  <cp:revision>43</cp:revision>
  <dcterms:created xsi:type="dcterms:W3CDTF">2025-06-22T15:45:49Z</dcterms:created>
  <dcterms:modified xsi:type="dcterms:W3CDTF">2026-01-24T16:53:25Z</dcterms:modified>
</cp:coreProperties>
</file>